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57" r:id="rId3"/>
    <p:sldId id="263" r:id="rId4"/>
    <p:sldId id="258" r:id="rId5"/>
    <p:sldId id="259" r:id="rId6"/>
    <p:sldId id="260" r:id="rId7"/>
    <p:sldId id="264" r:id="rId8"/>
    <p:sldId id="265" r:id="rId9"/>
    <p:sldId id="261" r:id="rId10"/>
    <p:sldId id="262" r:id="rId11"/>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pl-PL" smtClean="0"/>
              <a:t>Kliknij, aby edytować styl</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l-PL" smtClean="0"/>
              <a:t>Kliknij, aby edytować styl wzorca podtytułu</a:t>
            </a:r>
            <a:endParaRPr lang="en-US" dirty="0"/>
          </a:p>
        </p:txBody>
      </p:sp>
      <p:sp>
        <p:nvSpPr>
          <p:cNvPr id="4" name="Date Placeholder 3"/>
          <p:cNvSpPr>
            <a:spLocks noGrp="1"/>
          </p:cNvSpPr>
          <p:nvPr>
            <p:ph type="dt" sz="half" idx="10"/>
          </p:nvPr>
        </p:nvSpPr>
        <p:spPr/>
        <p:txBody>
          <a:bodyPr/>
          <a:lstStyle/>
          <a:p>
            <a:fld id="{5E9E0746-3CC9-4D44-AF76-29753FC6EEE2}" type="datetimeFigureOut">
              <a:rPr lang="pl-PL" smtClean="0"/>
              <a:t>23.02.2022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B5C4182-519D-4DC9-8650-403422D15FFE}" type="slidenum">
              <a:rPr lang="pl-PL" smtClean="0"/>
              <a:t>‹#›</a:t>
            </a:fld>
            <a:endParaRPr lang="pl-P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2061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5E9E0746-3CC9-4D44-AF76-29753FC6EEE2}" type="datetimeFigureOut">
              <a:rPr lang="pl-PL" smtClean="0"/>
              <a:t>23.02.2022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B5C4182-519D-4DC9-8650-403422D15FFE}" type="slidenum">
              <a:rPr lang="pl-PL" smtClean="0"/>
              <a:t>‹#›</a:t>
            </a:fld>
            <a:endParaRPr lang="pl-PL"/>
          </a:p>
        </p:txBody>
      </p:sp>
    </p:spTree>
    <p:extLst>
      <p:ext uri="{BB962C8B-B14F-4D97-AF65-F5344CB8AC3E}">
        <p14:creationId xmlns:p14="http://schemas.microsoft.com/office/powerpoint/2010/main" val="3932854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pl-PL" smtClean="0"/>
              <a:t>Kliknij, aby edytować styl</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5E9E0746-3CC9-4D44-AF76-29753FC6EEE2}" type="datetimeFigureOut">
              <a:rPr lang="pl-PL" smtClean="0"/>
              <a:t>23.02.2022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B5C4182-519D-4DC9-8650-403422D15FFE}" type="slidenum">
              <a:rPr lang="pl-PL" smtClean="0"/>
              <a:t>‹#›</a:t>
            </a:fld>
            <a:endParaRPr lang="pl-PL"/>
          </a:p>
        </p:txBody>
      </p:sp>
    </p:spTree>
    <p:extLst>
      <p:ext uri="{BB962C8B-B14F-4D97-AF65-F5344CB8AC3E}">
        <p14:creationId xmlns:p14="http://schemas.microsoft.com/office/powerpoint/2010/main" val="1078720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idx="1"/>
          </p:nvPr>
        </p:nvSpPr>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5E9E0746-3CC9-4D44-AF76-29753FC6EEE2}" type="datetimeFigureOut">
              <a:rPr lang="pl-PL" smtClean="0"/>
              <a:t>23.02.2022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B5C4182-519D-4DC9-8650-403422D15FFE}" type="slidenum">
              <a:rPr lang="pl-PL" smtClean="0"/>
              <a:t>‹#›</a:t>
            </a:fld>
            <a:endParaRPr lang="pl-PL"/>
          </a:p>
        </p:txBody>
      </p:sp>
    </p:spTree>
    <p:extLst>
      <p:ext uri="{BB962C8B-B14F-4D97-AF65-F5344CB8AC3E}">
        <p14:creationId xmlns:p14="http://schemas.microsoft.com/office/powerpoint/2010/main" val="2675642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pl-PL" smtClean="0"/>
              <a:t>Kliknij, aby edytować styl</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Edytuj style wzorca tekstu</a:t>
            </a:r>
          </a:p>
        </p:txBody>
      </p:sp>
      <p:sp>
        <p:nvSpPr>
          <p:cNvPr id="4" name="Date Placeholder 3"/>
          <p:cNvSpPr>
            <a:spLocks noGrp="1"/>
          </p:cNvSpPr>
          <p:nvPr>
            <p:ph type="dt" sz="half" idx="10"/>
          </p:nvPr>
        </p:nvSpPr>
        <p:spPr/>
        <p:txBody>
          <a:bodyPr/>
          <a:lstStyle/>
          <a:p>
            <a:fld id="{5E9E0746-3CC9-4D44-AF76-29753FC6EEE2}" type="datetimeFigureOut">
              <a:rPr lang="pl-PL" smtClean="0"/>
              <a:t>23.02.2022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B5C4182-519D-4DC9-8650-403422D15FFE}" type="slidenum">
              <a:rPr lang="pl-PL" smtClean="0"/>
              <a:t>‹#›</a:t>
            </a:fld>
            <a:endParaRPr lang="pl-P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5998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pl-PL" smtClean="0"/>
              <a:t>Kliknij, aby edytować styl</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5E9E0746-3CC9-4D44-AF76-29753FC6EEE2}" type="datetimeFigureOut">
              <a:rPr lang="pl-PL" smtClean="0"/>
              <a:t>23.02.2022</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CB5C4182-519D-4DC9-8650-403422D15FFE}" type="slidenum">
              <a:rPr lang="pl-PL" smtClean="0"/>
              <a:t>‹#›</a:t>
            </a:fld>
            <a:endParaRPr lang="pl-PL"/>
          </a:p>
        </p:txBody>
      </p:sp>
    </p:spTree>
    <p:extLst>
      <p:ext uri="{BB962C8B-B14F-4D97-AF65-F5344CB8AC3E}">
        <p14:creationId xmlns:p14="http://schemas.microsoft.com/office/powerpoint/2010/main" val="2751562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pl-PL" smtClean="0"/>
              <a:t>Kliknij, aby edytować styl</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Edytuj style wzorca tekstu</a:t>
            </a:r>
          </a:p>
        </p:txBody>
      </p:sp>
      <p:sp>
        <p:nvSpPr>
          <p:cNvPr id="4" name="Content Placeholder 3"/>
          <p:cNvSpPr>
            <a:spLocks noGrp="1"/>
          </p:cNvSpPr>
          <p:nvPr>
            <p:ph sz="half" idx="2"/>
          </p:nvPr>
        </p:nvSpPr>
        <p:spPr>
          <a:xfrm>
            <a:off x="1097280" y="2582334"/>
            <a:ext cx="4937760" cy="3378200"/>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Edytuj style wzorca tekstu</a:t>
            </a:r>
          </a:p>
        </p:txBody>
      </p:sp>
      <p:sp>
        <p:nvSpPr>
          <p:cNvPr id="6" name="Content Placeholder 5"/>
          <p:cNvSpPr>
            <a:spLocks noGrp="1"/>
          </p:cNvSpPr>
          <p:nvPr>
            <p:ph sz="quarter" idx="4"/>
          </p:nvPr>
        </p:nvSpPr>
        <p:spPr>
          <a:xfrm>
            <a:off x="6217920" y="2582334"/>
            <a:ext cx="4937760" cy="3378200"/>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fld id="{5E9E0746-3CC9-4D44-AF76-29753FC6EEE2}" type="datetimeFigureOut">
              <a:rPr lang="pl-PL" smtClean="0"/>
              <a:t>23.02.2022</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CB5C4182-519D-4DC9-8650-403422D15FFE}" type="slidenum">
              <a:rPr lang="pl-PL" smtClean="0"/>
              <a:t>‹#›</a:t>
            </a:fld>
            <a:endParaRPr lang="pl-PL"/>
          </a:p>
        </p:txBody>
      </p:sp>
    </p:spTree>
    <p:extLst>
      <p:ext uri="{BB962C8B-B14F-4D97-AF65-F5344CB8AC3E}">
        <p14:creationId xmlns:p14="http://schemas.microsoft.com/office/powerpoint/2010/main" val="3376059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Date Placeholder 2"/>
          <p:cNvSpPr>
            <a:spLocks noGrp="1"/>
          </p:cNvSpPr>
          <p:nvPr>
            <p:ph type="dt" sz="half" idx="10"/>
          </p:nvPr>
        </p:nvSpPr>
        <p:spPr/>
        <p:txBody>
          <a:bodyPr/>
          <a:lstStyle/>
          <a:p>
            <a:fld id="{5E9E0746-3CC9-4D44-AF76-29753FC6EEE2}" type="datetimeFigureOut">
              <a:rPr lang="pl-PL" smtClean="0"/>
              <a:t>23.02.2022</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CB5C4182-519D-4DC9-8650-403422D15FFE}" type="slidenum">
              <a:rPr lang="pl-PL" smtClean="0"/>
              <a:t>‹#›</a:t>
            </a:fld>
            <a:endParaRPr lang="pl-PL"/>
          </a:p>
        </p:txBody>
      </p:sp>
    </p:spTree>
    <p:extLst>
      <p:ext uri="{BB962C8B-B14F-4D97-AF65-F5344CB8AC3E}">
        <p14:creationId xmlns:p14="http://schemas.microsoft.com/office/powerpoint/2010/main" val="18435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E9E0746-3CC9-4D44-AF76-29753FC6EEE2}" type="datetimeFigureOut">
              <a:rPr lang="pl-PL" smtClean="0"/>
              <a:t>23.02.2022</a:t>
            </a:fld>
            <a:endParaRPr lang="pl-PL"/>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pl-PL"/>
          </a:p>
        </p:txBody>
      </p:sp>
      <p:sp>
        <p:nvSpPr>
          <p:cNvPr id="9" name="Slide Number Placeholder 8"/>
          <p:cNvSpPr>
            <a:spLocks noGrp="1"/>
          </p:cNvSpPr>
          <p:nvPr>
            <p:ph type="sldNum" sz="quarter" idx="12"/>
          </p:nvPr>
        </p:nvSpPr>
        <p:spPr/>
        <p:txBody>
          <a:bodyPr/>
          <a:lstStyle/>
          <a:p>
            <a:fld id="{CB5C4182-519D-4DC9-8650-403422D15FFE}" type="slidenum">
              <a:rPr lang="pl-PL" smtClean="0"/>
              <a:t>‹#›</a:t>
            </a:fld>
            <a:endParaRPr lang="pl-PL"/>
          </a:p>
        </p:txBody>
      </p:sp>
    </p:spTree>
    <p:extLst>
      <p:ext uri="{BB962C8B-B14F-4D97-AF65-F5344CB8AC3E}">
        <p14:creationId xmlns:p14="http://schemas.microsoft.com/office/powerpoint/2010/main" val="494166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pl-PL" smtClean="0"/>
              <a:t>Kliknij, aby edytować styl</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Edytuj style wzorca tekstu</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5E9E0746-3CC9-4D44-AF76-29753FC6EEE2}" type="datetimeFigureOut">
              <a:rPr lang="pl-PL" smtClean="0"/>
              <a:t>23.02.2022</a:t>
            </a:fld>
            <a:endParaRPr lang="pl-PL"/>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pl-PL"/>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B5C4182-519D-4DC9-8650-403422D15FFE}" type="slidenum">
              <a:rPr lang="pl-PL" smtClean="0"/>
              <a:t>‹#›</a:t>
            </a:fld>
            <a:endParaRPr lang="pl-PL"/>
          </a:p>
        </p:txBody>
      </p:sp>
    </p:spTree>
    <p:extLst>
      <p:ext uri="{BB962C8B-B14F-4D97-AF65-F5344CB8AC3E}">
        <p14:creationId xmlns:p14="http://schemas.microsoft.com/office/powerpoint/2010/main" val="3337225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Edytuj style wzorca tekstu</a:t>
            </a:r>
          </a:p>
        </p:txBody>
      </p:sp>
      <p:sp>
        <p:nvSpPr>
          <p:cNvPr id="5" name="Date Placeholder 4"/>
          <p:cNvSpPr>
            <a:spLocks noGrp="1"/>
          </p:cNvSpPr>
          <p:nvPr>
            <p:ph type="dt" sz="half" idx="10"/>
          </p:nvPr>
        </p:nvSpPr>
        <p:spPr/>
        <p:txBody>
          <a:bodyPr/>
          <a:lstStyle/>
          <a:p>
            <a:fld id="{5E9E0746-3CC9-4D44-AF76-29753FC6EEE2}" type="datetimeFigureOut">
              <a:rPr lang="pl-PL" smtClean="0"/>
              <a:t>23.02.2022</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CB5C4182-519D-4DC9-8650-403422D15FFE}" type="slidenum">
              <a:rPr lang="pl-PL" smtClean="0"/>
              <a:t>‹#›</a:t>
            </a:fld>
            <a:endParaRPr lang="pl-PL"/>
          </a:p>
        </p:txBody>
      </p:sp>
    </p:spTree>
    <p:extLst>
      <p:ext uri="{BB962C8B-B14F-4D97-AF65-F5344CB8AC3E}">
        <p14:creationId xmlns:p14="http://schemas.microsoft.com/office/powerpoint/2010/main" val="4180580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pl-PL" smtClean="0"/>
              <a:t>Kliknij, aby edytować styl</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E9E0746-3CC9-4D44-AF76-29753FC6EEE2}" type="datetimeFigureOut">
              <a:rPr lang="pl-PL" smtClean="0"/>
              <a:t>23.02.2022</a:t>
            </a:fld>
            <a:endParaRPr lang="pl-PL"/>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pl-PL"/>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B5C4182-519D-4DC9-8650-403422D15FFE}" type="slidenum">
              <a:rPr lang="pl-PL" smtClean="0"/>
              <a:t>‹#›</a:t>
            </a:fld>
            <a:endParaRPr lang="pl-PL"/>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6092447"/>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pPr algn="ctr"/>
            <a:r>
              <a:rPr lang="pl-PL" dirty="0" smtClean="0">
                <a:latin typeface="Museo 300" panose="02000000000000000000" pitchFamily="2" charset="-18"/>
              </a:rPr>
              <a:t>Polityka ochrony bezpieczeństwa dzieci w ZHP</a:t>
            </a:r>
            <a:endParaRPr lang="pl-PL" dirty="0">
              <a:latin typeface="Museo 300" panose="02000000000000000000" pitchFamily="2" charset="-18"/>
            </a:endParaRPr>
          </a:p>
        </p:txBody>
      </p:sp>
      <p:sp>
        <p:nvSpPr>
          <p:cNvPr id="3" name="Podtytuł 2"/>
          <p:cNvSpPr>
            <a:spLocks noGrp="1"/>
          </p:cNvSpPr>
          <p:nvPr>
            <p:ph type="subTitle" idx="1"/>
          </p:nvPr>
        </p:nvSpPr>
        <p:spPr/>
        <p:txBody>
          <a:bodyPr/>
          <a:lstStyle/>
          <a:p>
            <a:r>
              <a:rPr lang="pl-PL" dirty="0" smtClean="0"/>
              <a:t>Autor: </a:t>
            </a:r>
            <a:r>
              <a:rPr lang="pl-PL" dirty="0" err="1" smtClean="0"/>
              <a:t>dh</a:t>
            </a:r>
            <a:r>
              <a:rPr lang="pl-PL" smtClean="0"/>
              <a:t>. Wiktor </a:t>
            </a:r>
            <a:r>
              <a:rPr lang="pl-PL" dirty="0" smtClean="0"/>
              <a:t>Kandulski</a:t>
            </a:r>
            <a:endParaRPr lang="pl-PL" dirty="0"/>
          </a:p>
        </p:txBody>
      </p:sp>
    </p:spTree>
    <p:extLst>
      <p:ext uri="{BB962C8B-B14F-4D97-AF65-F5344CB8AC3E}">
        <p14:creationId xmlns:p14="http://schemas.microsoft.com/office/powerpoint/2010/main" val="25250213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pPr algn="ctr"/>
            <a:r>
              <a:rPr lang="pl-PL" dirty="0" smtClean="0"/>
              <a:t>Dziękuję za uwagę</a:t>
            </a:r>
            <a:endParaRPr lang="pl-PL" dirty="0"/>
          </a:p>
        </p:txBody>
      </p:sp>
      <p:sp>
        <p:nvSpPr>
          <p:cNvPr id="3" name="Podtytuł 2"/>
          <p:cNvSpPr>
            <a:spLocks noGrp="1"/>
          </p:cNvSpPr>
          <p:nvPr>
            <p:ph type="subTitle" idx="1"/>
          </p:nvPr>
        </p:nvSpPr>
        <p:spPr/>
        <p:txBody>
          <a:bodyPr/>
          <a:lstStyle/>
          <a:p>
            <a:endParaRPr lang="pl-PL"/>
          </a:p>
        </p:txBody>
      </p:sp>
    </p:spTree>
    <p:extLst>
      <p:ext uri="{BB962C8B-B14F-4D97-AF65-F5344CB8AC3E}">
        <p14:creationId xmlns:p14="http://schemas.microsoft.com/office/powerpoint/2010/main" val="4246875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Co to w ogóle jest?</a:t>
            </a:r>
            <a:endParaRPr lang="pl-PL" dirty="0"/>
          </a:p>
        </p:txBody>
      </p:sp>
      <p:sp>
        <p:nvSpPr>
          <p:cNvPr id="3" name="Symbol zastępczy zawartości 2"/>
          <p:cNvSpPr>
            <a:spLocks noGrp="1"/>
          </p:cNvSpPr>
          <p:nvPr>
            <p:ph idx="1"/>
          </p:nvPr>
        </p:nvSpPr>
        <p:spPr>
          <a:xfrm>
            <a:off x="1097280" y="1836942"/>
            <a:ext cx="10058400" cy="4023360"/>
          </a:xfrm>
        </p:spPr>
        <p:txBody>
          <a:bodyPr/>
          <a:lstStyle/>
          <a:p>
            <a:r>
              <a:rPr lang="pl-PL" dirty="0" smtClean="0"/>
              <a:t>Jest to uchwała Głównej Kwatery ZHP (155/2016) </a:t>
            </a:r>
            <a:r>
              <a:rPr lang="pl-PL" dirty="0" smtClean="0"/>
              <a:t>z </a:t>
            </a:r>
            <a:r>
              <a:rPr lang="pl-PL" dirty="0" smtClean="0"/>
              <a:t>29.06.2016.</a:t>
            </a:r>
            <a:br>
              <a:rPr lang="pl-PL" dirty="0" smtClean="0"/>
            </a:br>
            <a:r>
              <a:rPr lang="pl-PL" dirty="0" smtClean="0"/>
              <a:t>Jej celem jest </a:t>
            </a:r>
            <a:r>
              <a:rPr lang="pl-PL" dirty="0" smtClean="0"/>
              <a:t>zagwarantowanie członkom ZHP ochrony </a:t>
            </a:r>
            <a:r>
              <a:rPr lang="pl-PL" dirty="0" smtClean="0"/>
              <a:t>przed wszelkimi nadużyciami i </a:t>
            </a:r>
            <a:r>
              <a:rPr lang="pl-PL" dirty="0" smtClean="0"/>
              <a:t>przemocą.</a:t>
            </a:r>
            <a:r>
              <a:rPr lang="pl-PL" dirty="0" smtClean="0"/>
              <a:t/>
            </a:r>
            <a:br>
              <a:rPr lang="pl-PL" dirty="0" smtClean="0"/>
            </a:br>
            <a:r>
              <a:rPr lang="pl-PL" dirty="0" smtClean="0"/>
              <a:t/>
            </a:r>
            <a:br>
              <a:rPr lang="pl-PL" dirty="0" smtClean="0"/>
            </a:br>
            <a:r>
              <a:rPr lang="pl-PL" dirty="0" smtClean="0"/>
              <a:t>Stanowi </a:t>
            </a:r>
            <a:r>
              <a:rPr lang="pl-PL" dirty="0" smtClean="0"/>
              <a:t>wdrożenie standardów ustalonych w ramach europejskiego rejonu WOSM i WAGGGS. </a:t>
            </a:r>
            <a:r>
              <a:rPr lang="pl-PL" dirty="0" smtClean="0"/>
              <a:t>Składa się z trzech </a:t>
            </a:r>
            <a:r>
              <a:rPr lang="pl-PL" dirty="0" smtClean="0"/>
              <a:t>części: </a:t>
            </a:r>
            <a:r>
              <a:rPr lang="pl-PL" dirty="0" smtClean="0"/>
              <a:t>preambuła, </a:t>
            </a:r>
            <a:r>
              <a:rPr lang="pl-PL" dirty="0" smtClean="0"/>
              <a:t>kodeks dobrych zachowań</a:t>
            </a:r>
            <a:br>
              <a:rPr lang="pl-PL" dirty="0" smtClean="0"/>
            </a:br>
            <a:r>
              <a:rPr lang="pl-PL" dirty="0" smtClean="0"/>
              <a:t>i procedurę postępowania w przypadku przekroczenia strefy bliskości.</a:t>
            </a:r>
            <a:br>
              <a:rPr lang="pl-PL" dirty="0" smtClean="0"/>
            </a:br>
            <a:endParaRPr lang="pl-PL" dirty="0"/>
          </a:p>
        </p:txBody>
      </p:sp>
      <p:pic>
        <p:nvPicPr>
          <p:cNvPr id="5" name="Picture 2" descr="Safe From Harm Training - 24th World Scout Jamboree24th World Scout Jambore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38122" y="3083155"/>
            <a:ext cx="2617558" cy="27859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34138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ytuł 5"/>
          <p:cNvSpPr>
            <a:spLocks noGrp="1"/>
          </p:cNvSpPr>
          <p:nvPr>
            <p:ph type="title"/>
          </p:nvPr>
        </p:nvSpPr>
        <p:spPr>
          <a:xfrm>
            <a:off x="722727" y="767744"/>
            <a:ext cx="10807505" cy="3566160"/>
          </a:xfrm>
        </p:spPr>
        <p:txBody>
          <a:bodyPr/>
          <a:lstStyle/>
          <a:p>
            <a:pPr algn="ctr"/>
            <a:r>
              <a:rPr lang="pl-PL" dirty="0" smtClean="0"/>
              <a:t>Preambuła</a:t>
            </a:r>
            <a:endParaRPr lang="pl-PL" dirty="0"/>
          </a:p>
        </p:txBody>
      </p:sp>
      <p:sp>
        <p:nvSpPr>
          <p:cNvPr id="7" name="Symbol zastępczy tekstu 6"/>
          <p:cNvSpPr>
            <a:spLocks noGrp="1"/>
          </p:cNvSpPr>
          <p:nvPr>
            <p:ph type="body" idx="1"/>
          </p:nvPr>
        </p:nvSpPr>
        <p:spPr/>
        <p:txBody>
          <a:bodyPr/>
          <a:lstStyle/>
          <a:p>
            <a:endParaRPr lang="pl-PL"/>
          </a:p>
        </p:txBody>
      </p:sp>
    </p:spTree>
    <p:extLst>
      <p:ext uri="{BB962C8B-B14F-4D97-AF65-F5344CB8AC3E}">
        <p14:creationId xmlns:p14="http://schemas.microsoft.com/office/powerpoint/2010/main" val="37566011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Preambuła</a:t>
            </a:r>
            <a:endParaRPr lang="pl-PL" dirty="0"/>
          </a:p>
        </p:txBody>
      </p:sp>
      <p:sp>
        <p:nvSpPr>
          <p:cNvPr id="3" name="Symbol zastępczy zawartości 2"/>
          <p:cNvSpPr>
            <a:spLocks noGrp="1"/>
          </p:cNvSpPr>
          <p:nvPr>
            <p:ph idx="1"/>
          </p:nvPr>
        </p:nvSpPr>
        <p:spPr/>
        <p:txBody>
          <a:bodyPr/>
          <a:lstStyle/>
          <a:p>
            <a:r>
              <a:rPr lang="pl-PL" dirty="0" smtClean="0"/>
              <a:t>Jest w niej mowa o tym, że bezpieczeństwo powinno być pierwszą i najważniejszą rzeczą w działaniach ZHP.</a:t>
            </a:r>
            <a:endParaRPr lang="pl-PL" dirty="0" smtClean="0"/>
          </a:p>
          <a:p>
            <a:r>
              <a:rPr lang="pl-PL" dirty="0" smtClean="0"/>
              <a:t>W </a:t>
            </a:r>
            <a:r>
              <a:rPr lang="pl-PL" dirty="0"/>
              <a:t>związku z tym ZHP zobowiązuje się do:</a:t>
            </a:r>
            <a:br>
              <a:rPr lang="pl-PL" dirty="0"/>
            </a:br>
            <a:r>
              <a:rPr lang="pl-PL" dirty="0"/>
              <a:t>	- </a:t>
            </a:r>
            <a:r>
              <a:rPr lang="pl-PL" dirty="0" smtClean="0"/>
              <a:t>brania </a:t>
            </a:r>
            <a:r>
              <a:rPr lang="pl-PL" dirty="0"/>
              <a:t>pod uwagę bezpieczeństwa, </a:t>
            </a:r>
            <a:r>
              <a:rPr lang="pl-PL" dirty="0" smtClean="0"/>
              <a:t>możliwości, potrzeb </a:t>
            </a:r>
            <a:r>
              <a:rPr lang="pl-PL" dirty="0"/>
              <a:t>dzieci </a:t>
            </a:r>
            <a:r>
              <a:rPr lang="pl-PL" dirty="0" smtClean="0"/>
              <a:t>i młodzieży</a:t>
            </a:r>
            <a:r>
              <a:rPr lang="pl-PL" dirty="0"/>
              <a:t/>
            </a:r>
            <a:br>
              <a:rPr lang="pl-PL" dirty="0"/>
            </a:br>
            <a:r>
              <a:rPr lang="pl-PL" dirty="0"/>
              <a:t>	- </a:t>
            </a:r>
            <a:r>
              <a:rPr lang="pl-PL" dirty="0" smtClean="0"/>
              <a:t>szanowania praw </a:t>
            </a:r>
            <a:r>
              <a:rPr lang="pl-PL" dirty="0"/>
              <a:t>i </a:t>
            </a:r>
            <a:r>
              <a:rPr lang="pl-PL" dirty="0" smtClean="0"/>
              <a:t>uczuć </a:t>
            </a:r>
            <a:r>
              <a:rPr lang="pl-PL" dirty="0"/>
              <a:t>swoich podopiecznych </a:t>
            </a:r>
            <a:br>
              <a:rPr lang="pl-PL" dirty="0"/>
            </a:br>
            <a:r>
              <a:rPr lang="pl-PL" dirty="0"/>
              <a:t>	- podjęcia działań mających na celu ochronę dzieci i młodzieży przed </a:t>
            </a:r>
            <a:r>
              <a:rPr lang="pl-PL" dirty="0" smtClean="0"/>
              <a:t>przemocą fizyczną, </a:t>
            </a:r>
            <a:br>
              <a:rPr lang="pl-PL" dirty="0" smtClean="0"/>
            </a:br>
            <a:r>
              <a:rPr lang="pl-PL" dirty="0" smtClean="0"/>
              <a:t>	  psychiczną </a:t>
            </a:r>
            <a:r>
              <a:rPr lang="pl-PL" dirty="0"/>
              <a:t>oraz </a:t>
            </a:r>
            <a:r>
              <a:rPr lang="pl-PL" dirty="0" smtClean="0"/>
              <a:t>seksualną</a:t>
            </a:r>
            <a:r>
              <a:rPr lang="pl-PL" dirty="0"/>
              <a:t>.</a:t>
            </a:r>
          </a:p>
        </p:txBody>
      </p:sp>
    </p:spTree>
    <p:extLst>
      <p:ext uri="{BB962C8B-B14F-4D97-AF65-F5344CB8AC3E}">
        <p14:creationId xmlns:p14="http://schemas.microsoft.com/office/powerpoint/2010/main" val="6860471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ytuł 5"/>
          <p:cNvSpPr>
            <a:spLocks noGrp="1"/>
          </p:cNvSpPr>
          <p:nvPr>
            <p:ph type="title"/>
          </p:nvPr>
        </p:nvSpPr>
        <p:spPr>
          <a:xfrm>
            <a:off x="722727" y="767744"/>
            <a:ext cx="10807505" cy="3566160"/>
          </a:xfrm>
        </p:spPr>
        <p:txBody>
          <a:bodyPr/>
          <a:lstStyle/>
          <a:p>
            <a:pPr algn="ctr"/>
            <a:r>
              <a:rPr lang="pl-PL" dirty="0" smtClean="0"/>
              <a:t>Kodeks dobrych zachowań</a:t>
            </a:r>
            <a:endParaRPr lang="pl-PL" dirty="0"/>
          </a:p>
        </p:txBody>
      </p:sp>
      <p:sp>
        <p:nvSpPr>
          <p:cNvPr id="7" name="Symbol zastępczy tekstu 6"/>
          <p:cNvSpPr>
            <a:spLocks noGrp="1"/>
          </p:cNvSpPr>
          <p:nvPr>
            <p:ph type="body" idx="1"/>
          </p:nvPr>
        </p:nvSpPr>
        <p:spPr/>
        <p:txBody>
          <a:bodyPr/>
          <a:lstStyle/>
          <a:p>
            <a:endParaRPr lang="pl-PL"/>
          </a:p>
        </p:txBody>
      </p:sp>
    </p:spTree>
    <p:extLst>
      <p:ext uri="{BB962C8B-B14F-4D97-AF65-F5344CB8AC3E}">
        <p14:creationId xmlns:p14="http://schemas.microsoft.com/office/powerpoint/2010/main" val="1594484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Kodeks dobrych zachowań</a:t>
            </a:r>
            <a:endParaRPr lang="pl-PL" dirty="0"/>
          </a:p>
        </p:txBody>
      </p:sp>
      <p:sp>
        <p:nvSpPr>
          <p:cNvPr id="3" name="pole tekstowe 2"/>
          <p:cNvSpPr txBox="1"/>
          <p:nvPr/>
        </p:nvSpPr>
        <p:spPr>
          <a:xfrm>
            <a:off x="1204546" y="1863969"/>
            <a:ext cx="9951134" cy="3444020"/>
          </a:xfrm>
          <a:prstGeom prst="rect">
            <a:avLst/>
          </a:prstGeom>
          <a:noFill/>
        </p:spPr>
        <p:txBody>
          <a:bodyPr wrap="square" rtlCol="0">
            <a:spAutoFit/>
          </a:bodyPr>
          <a:lstStyle/>
          <a:p>
            <a:pPr>
              <a:lnSpc>
                <a:spcPct val="110000"/>
              </a:lnSpc>
            </a:pPr>
            <a:r>
              <a:rPr lang="pl-PL" dirty="0" smtClean="0">
                <a:solidFill>
                  <a:schemeClr val="tx1">
                    <a:lumMod val="75000"/>
                    <a:lumOff val="25000"/>
                  </a:schemeClr>
                </a:solidFill>
              </a:rPr>
              <a:t>Kolejną część dokumentu stanowi kodeks dobrych </a:t>
            </a:r>
            <a:r>
              <a:rPr lang="pl-PL" dirty="0" smtClean="0">
                <a:solidFill>
                  <a:schemeClr val="tx1">
                    <a:lumMod val="75000"/>
                    <a:lumOff val="25000"/>
                  </a:schemeClr>
                </a:solidFill>
              </a:rPr>
              <a:t>zachowań, zbiór </a:t>
            </a:r>
            <a:r>
              <a:rPr lang="pl-PL" dirty="0" smtClean="0">
                <a:solidFill>
                  <a:schemeClr val="tx1">
                    <a:lumMod val="75000"/>
                    <a:lumOff val="25000"/>
                  </a:schemeClr>
                </a:solidFill>
              </a:rPr>
              <a:t>wskazówek dla instruktorów ZHP. </a:t>
            </a:r>
            <a:br>
              <a:rPr lang="pl-PL" dirty="0" smtClean="0">
                <a:solidFill>
                  <a:schemeClr val="tx1">
                    <a:lumMod val="75000"/>
                    <a:lumOff val="25000"/>
                  </a:schemeClr>
                </a:solidFill>
              </a:rPr>
            </a:br>
            <a:r>
              <a:rPr lang="pl-PL" dirty="0" smtClean="0">
                <a:solidFill>
                  <a:schemeClr val="tx1">
                    <a:lumMod val="75000"/>
                    <a:lumOff val="25000"/>
                  </a:schemeClr>
                </a:solidFill>
              </a:rPr>
              <a:t>Kilka z nich to: </a:t>
            </a:r>
          </a:p>
          <a:p>
            <a:pPr marL="742950" lvl="1" indent="-285750">
              <a:lnSpc>
                <a:spcPct val="110000"/>
              </a:lnSpc>
              <a:buFont typeface="Arial" panose="020B0604020202020204" pitchFamily="34" charset="0"/>
              <a:buChar char="•"/>
            </a:pPr>
            <a:r>
              <a:rPr lang="pl-PL" i="1" dirty="0" smtClean="0">
                <a:solidFill>
                  <a:schemeClr val="tx1">
                    <a:lumMod val="75000"/>
                    <a:lumOff val="25000"/>
                  </a:schemeClr>
                </a:solidFill>
              </a:rPr>
              <a:t>Szanuj każdego, niezależnie od wszelkich różnic</a:t>
            </a:r>
          </a:p>
          <a:p>
            <a:pPr marL="742950" lvl="1" indent="-285750">
              <a:lnSpc>
                <a:spcPct val="110000"/>
              </a:lnSpc>
              <a:buFont typeface="Arial" panose="020B0604020202020204" pitchFamily="34" charset="0"/>
              <a:buChar char="•"/>
            </a:pPr>
            <a:r>
              <a:rPr lang="pl-PL" i="1" dirty="0" smtClean="0">
                <a:solidFill>
                  <a:schemeClr val="tx1">
                    <a:lumMod val="75000"/>
                    <a:lumOff val="25000"/>
                  </a:schemeClr>
                </a:solidFill>
              </a:rPr>
              <a:t>Traktuj poważnie wszystkie zarzuty i obawy.</a:t>
            </a:r>
          </a:p>
          <a:p>
            <a:pPr marL="742950" lvl="1" indent="-285750">
              <a:lnSpc>
                <a:spcPct val="110000"/>
              </a:lnSpc>
              <a:buFont typeface="Arial" panose="020B0604020202020204" pitchFamily="34" charset="0"/>
              <a:buChar char="•"/>
            </a:pPr>
            <a:r>
              <a:rPr lang="pl-PL" i="1" dirty="0" smtClean="0">
                <a:solidFill>
                  <a:schemeClr val="tx1">
                    <a:lumMod val="75000"/>
                    <a:lumOff val="25000"/>
                  </a:schemeClr>
                </a:solidFill>
              </a:rPr>
              <a:t>Gdy dzieje się coś złego </a:t>
            </a:r>
            <a:r>
              <a:rPr lang="pl-PL" b="1" i="1" dirty="0" smtClean="0">
                <a:solidFill>
                  <a:schemeClr val="tx1">
                    <a:lumMod val="75000"/>
                    <a:lumOff val="25000"/>
                  </a:schemeClr>
                </a:solidFill>
              </a:rPr>
              <a:t>reaguj od razu,</a:t>
            </a:r>
            <a:r>
              <a:rPr lang="pl-PL" i="1" dirty="0" smtClean="0">
                <a:solidFill>
                  <a:schemeClr val="tx1">
                    <a:lumMod val="75000"/>
                    <a:lumOff val="25000"/>
                  </a:schemeClr>
                </a:solidFill>
              </a:rPr>
              <a:t> nie czekaj.</a:t>
            </a:r>
          </a:p>
          <a:p>
            <a:pPr marL="742950" lvl="1" indent="-285750">
              <a:lnSpc>
                <a:spcPct val="110000"/>
              </a:lnSpc>
              <a:buFont typeface="Arial" panose="020B0604020202020204" pitchFamily="34" charset="0"/>
              <a:buChar char="•"/>
            </a:pPr>
            <a:r>
              <a:rPr lang="pl-PL" i="1" dirty="0" smtClean="0">
                <a:solidFill>
                  <a:schemeClr val="tx1">
                    <a:lumMod val="75000"/>
                    <a:lumOff val="25000"/>
                  </a:schemeClr>
                </a:solidFill>
              </a:rPr>
              <a:t>Myśl o tym co mówisz i robisz. Nie możesz sobie pozwolić na dyskryminowanie, lub faworyzowanie któregoś z podopiecznych.</a:t>
            </a:r>
          </a:p>
          <a:p>
            <a:pPr marL="742950" lvl="1" indent="-285750">
              <a:lnSpc>
                <a:spcPct val="110000"/>
              </a:lnSpc>
              <a:buFont typeface="Arial" panose="020B0604020202020204" pitchFamily="34" charset="0"/>
              <a:buChar char="•"/>
            </a:pPr>
            <a:r>
              <a:rPr lang="pl-PL" i="1" dirty="0" smtClean="0">
                <a:solidFill>
                  <a:schemeClr val="tx1">
                    <a:lumMod val="75000"/>
                    <a:lumOff val="25000"/>
                  </a:schemeClr>
                </a:solidFill>
              </a:rPr>
              <a:t>Nie inicjuj kontaktu fizycznego.</a:t>
            </a:r>
          </a:p>
          <a:p>
            <a:pPr marL="742950" lvl="1" indent="-285750">
              <a:lnSpc>
                <a:spcPct val="110000"/>
              </a:lnSpc>
              <a:buFont typeface="Arial" panose="020B0604020202020204" pitchFamily="34" charset="0"/>
              <a:buChar char="•"/>
            </a:pPr>
            <a:r>
              <a:rPr lang="pl-PL" i="1" dirty="0" smtClean="0">
                <a:solidFill>
                  <a:schemeClr val="tx1">
                    <a:lumMod val="75000"/>
                    <a:lumOff val="25000"/>
                  </a:schemeClr>
                </a:solidFill>
              </a:rPr>
              <a:t>Staraj się zrozumieć co może przechodzić dziecko w trudnych dla niego momentach</a:t>
            </a:r>
          </a:p>
          <a:p>
            <a:pPr marL="742950" lvl="1" indent="-285750">
              <a:lnSpc>
                <a:spcPct val="110000"/>
              </a:lnSpc>
              <a:buFont typeface="Arial" panose="020B0604020202020204" pitchFamily="34" charset="0"/>
              <a:buChar char="•"/>
            </a:pPr>
            <a:r>
              <a:rPr lang="pl-PL" i="1" dirty="0" smtClean="0">
                <a:solidFill>
                  <a:schemeClr val="tx1">
                    <a:lumMod val="75000"/>
                    <a:lumOff val="25000"/>
                  </a:schemeClr>
                </a:solidFill>
              </a:rPr>
              <a:t>Pamiętaj, że wychowujesz głównie przez osobisty przykład</a:t>
            </a:r>
          </a:p>
          <a:p>
            <a:pPr marL="742950" lvl="1" indent="-285750">
              <a:lnSpc>
                <a:spcPct val="110000"/>
              </a:lnSpc>
              <a:buFont typeface="Arial" panose="020B0604020202020204" pitchFamily="34" charset="0"/>
              <a:buChar char="•"/>
            </a:pPr>
            <a:r>
              <a:rPr lang="pl-PL" i="1" dirty="0" smtClean="0">
                <a:solidFill>
                  <a:schemeClr val="tx1">
                    <a:lumMod val="75000"/>
                    <a:lumOff val="25000"/>
                  </a:schemeClr>
                </a:solidFill>
              </a:rPr>
              <a:t>Pozwalaj na otwartość w rozmowie, młodzi ludzie mogą obawiać się trudnych dla nich tematów</a:t>
            </a:r>
            <a:endParaRPr lang="pl-PL" i="1" dirty="0">
              <a:solidFill>
                <a:schemeClr val="tx1">
                  <a:lumMod val="75000"/>
                  <a:lumOff val="25000"/>
                </a:schemeClr>
              </a:solidFill>
            </a:endParaRPr>
          </a:p>
        </p:txBody>
      </p:sp>
    </p:spTree>
    <p:extLst>
      <p:ext uri="{BB962C8B-B14F-4D97-AF65-F5344CB8AC3E}">
        <p14:creationId xmlns:p14="http://schemas.microsoft.com/office/powerpoint/2010/main" val="3395241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ytuł 5"/>
          <p:cNvSpPr>
            <a:spLocks noGrp="1"/>
          </p:cNvSpPr>
          <p:nvPr>
            <p:ph type="title"/>
          </p:nvPr>
        </p:nvSpPr>
        <p:spPr>
          <a:xfrm>
            <a:off x="722727" y="767744"/>
            <a:ext cx="10807505" cy="3566160"/>
          </a:xfrm>
        </p:spPr>
        <p:txBody>
          <a:bodyPr>
            <a:normAutofit/>
          </a:bodyPr>
          <a:lstStyle/>
          <a:p>
            <a:pPr algn="ctr"/>
            <a:r>
              <a:rPr lang="pl-PL" sz="7200" dirty="0" smtClean="0"/>
              <a:t>Procedura w przypadku przekroczenia strefy bliskości</a:t>
            </a:r>
            <a:endParaRPr lang="pl-PL" sz="7200" dirty="0"/>
          </a:p>
        </p:txBody>
      </p:sp>
      <p:sp>
        <p:nvSpPr>
          <p:cNvPr id="7" name="Symbol zastępczy tekstu 6"/>
          <p:cNvSpPr>
            <a:spLocks noGrp="1"/>
          </p:cNvSpPr>
          <p:nvPr>
            <p:ph type="body" idx="1"/>
          </p:nvPr>
        </p:nvSpPr>
        <p:spPr/>
        <p:txBody>
          <a:bodyPr/>
          <a:lstStyle/>
          <a:p>
            <a:endParaRPr lang="pl-PL"/>
          </a:p>
        </p:txBody>
      </p:sp>
    </p:spTree>
    <p:extLst>
      <p:ext uri="{BB962C8B-B14F-4D97-AF65-F5344CB8AC3E}">
        <p14:creationId xmlns:p14="http://schemas.microsoft.com/office/powerpoint/2010/main" val="3861959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Procedura zachowania w przypadku przekroczenia strefy bliskości</a:t>
            </a:r>
            <a:endParaRPr lang="pl-PL" dirty="0"/>
          </a:p>
        </p:txBody>
      </p:sp>
      <p:sp>
        <p:nvSpPr>
          <p:cNvPr id="3" name="Symbol zastępczy zawartości 2"/>
          <p:cNvSpPr>
            <a:spLocks noGrp="1"/>
          </p:cNvSpPr>
          <p:nvPr>
            <p:ph idx="1"/>
          </p:nvPr>
        </p:nvSpPr>
        <p:spPr/>
        <p:txBody>
          <a:bodyPr/>
          <a:lstStyle/>
          <a:p>
            <a:r>
              <a:rPr lang="pl-PL" dirty="0" smtClean="0"/>
              <a:t>Czym jest strefa bliskości?</a:t>
            </a:r>
          </a:p>
          <a:p>
            <a:r>
              <a:rPr lang="pl-PL" dirty="0" smtClean="0"/>
              <a:t>Strefa bliskości to, jak podaje Wikipedia, dystans w kształcie koła o promieniu około 45cm liczony od ciała człowieka. </a:t>
            </a:r>
            <a:br>
              <a:rPr lang="pl-PL" dirty="0" smtClean="0"/>
            </a:br>
            <a:r>
              <a:rPr lang="pl-PL" dirty="0" smtClean="0"/>
              <a:t>Jest to strefa, do której ludzie dopuszczają tylko najbliższe sobie osoby jak na przykład mąż, żona, chłopak, dziewczyna, dziecko. Skracanie dystansu pomiędzy rozmówcami jest sygnałem okazywania emocji przez co najmniej jedną z stron rozmowy.</a:t>
            </a:r>
            <a:endParaRPr lang="pl-PL" dirty="0"/>
          </a:p>
        </p:txBody>
      </p:sp>
    </p:spTree>
    <p:extLst>
      <p:ext uri="{BB962C8B-B14F-4D97-AF65-F5344CB8AC3E}">
        <p14:creationId xmlns:p14="http://schemas.microsoft.com/office/powerpoint/2010/main" val="1218342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Procedura zachowania w przypadku przekroczenia strefy bliskości</a:t>
            </a:r>
            <a:endParaRPr lang="pl-PL" dirty="0"/>
          </a:p>
        </p:txBody>
      </p:sp>
      <p:sp>
        <p:nvSpPr>
          <p:cNvPr id="3" name="Symbol zastępczy zawartości 2"/>
          <p:cNvSpPr>
            <a:spLocks noGrp="1"/>
          </p:cNvSpPr>
          <p:nvPr>
            <p:ph idx="1"/>
          </p:nvPr>
        </p:nvSpPr>
        <p:spPr/>
        <p:txBody>
          <a:bodyPr/>
          <a:lstStyle/>
          <a:p>
            <a:r>
              <a:rPr lang="pl-PL" dirty="0" smtClean="0"/>
              <a:t>W przypadku, gdy strefa bliskości zostanie przekroczona </a:t>
            </a:r>
            <a:r>
              <a:rPr lang="pl-PL" dirty="0"/>
              <a:t>t</a:t>
            </a:r>
            <a:r>
              <a:rPr lang="pl-PL" dirty="0" smtClean="0"/>
              <a:t>rzymaj </a:t>
            </a:r>
            <a:r>
              <a:rPr lang="pl-PL" dirty="0" smtClean="0"/>
              <a:t>się tego schematu:</a:t>
            </a:r>
          </a:p>
          <a:p>
            <a:pPr marL="544068" lvl="1" indent="-342900">
              <a:buFont typeface="+mj-lt"/>
              <a:buAutoNum type="arabicPeriod"/>
            </a:pPr>
            <a:r>
              <a:rPr lang="pl-PL" dirty="0" smtClean="0"/>
              <a:t>Wysłuchaj dziecko, jeśli postanowiło się przed Tobą otworzyć, nie myśl czy jestem odpowiednią osobą do takiej rozmowy, dziecko zaufało właśnie Tobie i to z Tobą chce rozmawiać.</a:t>
            </a:r>
          </a:p>
          <a:p>
            <a:pPr marL="544068" lvl="1" indent="-342900">
              <a:buFont typeface="+mj-lt"/>
              <a:buAutoNum type="arabicPeriod"/>
            </a:pPr>
            <a:r>
              <a:rPr lang="pl-PL" dirty="0" smtClean="0"/>
              <a:t>Stwórz bezpieczną atmosferę i warunki do spokojnej rozmowy, zapewnij dziecko, że może Ci ufać i że chcesz mu pomóc.</a:t>
            </a:r>
          </a:p>
          <a:p>
            <a:pPr marL="544068" lvl="1" indent="-342900">
              <a:buFont typeface="+mj-lt"/>
              <a:buAutoNum type="arabicPeriod"/>
            </a:pPr>
            <a:r>
              <a:rPr lang="pl-PL" dirty="0" smtClean="0"/>
              <a:t>Jeśli dojdziesz do wniosku, że ktoś faktycznie zrobił dziecku krzywdę, sprawę od razu trzeba zgłosić rodzicom dziecka, a później upewnić się, że prawidłowo zajęli się sprawą.</a:t>
            </a:r>
          </a:p>
          <a:p>
            <a:pPr marL="544068" lvl="1" indent="-342900">
              <a:buFont typeface="+mj-lt"/>
              <a:buAutoNum type="arabicPeriod"/>
            </a:pPr>
            <a:r>
              <a:rPr lang="pl-PL" dirty="0" smtClean="0"/>
              <a:t>Jeśli to jeden z rodziców krzywdzi dziecko, sprawę należy zgłosić do komisariatu policji, prokuratury lub sądu do spraw rodzinnych i nieletnich. </a:t>
            </a:r>
          </a:p>
          <a:p>
            <a:pPr marL="544068" lvl="1" indent="-342900">
              <a:buFont typeface="+mj-lt"/>
              <a:buAutoNum type="arabicPeriod"/>
            </a:pPr>
            <a:r>
              <a:rPr lang="pl-PL" dirty="0" smtClean="0"/>
              <a:t>Zadbaj o to, żeby o całej sprawie dowiedziało się tylko tyle osób, ile naprawdę musi.</a:t>
            </a:r>
          </a:p>
          <a:p>
            <a:pPr marL="544068" lvl="1" indent="-342900">
              <a:buFont typeface="+mj-lt"/>
              <a:buAutoNum type="arabicPeriod"/>
            </a:pPr>
            <a:r>
              <a:rPr lang="pl-PL" dirty="0" smtClean="0"/>
              <a:t>Jeśli dziecko dalej oczekuje od Ciebie, że będzie mogło z Tobą porozmawiać o problemach, to nie odmawiaj</a:t>
            </a:r>
          </a:p>
          <a:p>
            <a:pPr marL="544068" lvl="1" indent="-342900">
              <a:buFont typeface="+mj-lt"/>
              <a:buAutoNum type="arabicPeriod"/>
            </a:pPr>
            <a:endParaRPr lang="pl-PL" dirty="0"/>
          </a:p>
        </p:txBody>
      </p:sp>
    </p:spTree>
    <p:extLst>
      <p:ext uri="{BB962C8B-B14F-4D97-AF65-F5344CB8AC3E}">
        <p14:creationId xmlns:p14="http://schemas.microsoft.com/office/powerpoint/2010/main" val="4149871143"/>
      </p:ext>
    </p:extLst>
  </p:cSld>
  <p:clrMapOvr>
    <a:masterClrMapping/>
  </p:clrMapOvr>
</p:sld>
</file>

<file path=ppt/theme/theme1.xml><?xml version="1.0" encoding="utf-8"?>
<a:theme xmlns:a="http://schemas.openxmlformats.org/drawingml/2006/main" name="Retrospekcja">
  <a:themeElements>
    <a:clrScheme name="Retrospekcja">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kcj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cj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258</TotalTime>
  <Words>287</Words>
  <Application>Microsoft Office PowerPoint</Application>
  <PresentationFormat>Panoramiczny</PresentationFormat>
  <Paragraphs>32</Paragraphs>
  <Slides>10</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10</vt:i4>
      </vt:variant>
    </vt:vector>
  </HeadingPairs>
  <TitlesOfParts>
    <vt:vector size="15" baseType="lpstr">
      <vt:lpstr>Arial</vt:lpstr>
      <vt:lpstr>Calibri</vt:lpstr>
      <vt:lpstr>Calibri Light</vt:lpstr>
      <vt:lpstr>Museo 300</vt:lpstr>
      <vt:lpstr>Retrospekcja</vt:lpstr>
      <vt:lpstr>Polityka ochrony bezpieczeństwa dzieci w ZHP</vt:lpstr>
      <vt:lpstr>Co to w ogóle jest?</vt:lpstr>
      <vt:lpstr>Preambuła</vt:lpstr>
      <vt:lpstr>Preambuła</vt:lpstr>
      <vt:lpstr>Kodeks dobrych zachowań</vt:lpstr>
      <vt:lpstr>Kodeks dobrych zachowań</vt:lpstr>
      <vt:lpstr>Procedura w przypadku przekroczenia strefy bliskości</vt:lpstr>
      <vt:lpstr>Procedura zachowania w przypadku przekroczenia strefy bliskości</vt:lpstr>
      <vt:lpstr>Procedura zachowania w przypadku przekroczenia strefy bliskości</vt:lpstr>
      <vt:lpstr>Dziękuję za uwagę</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Polityka ochrony bezpieczeństwa dzieci w ZHP</dc:title>
  <dc:creator>PC</dc:creator>
  <cp:lastModifiedBy>PC</cp:lastModifiedBy>
  <cp:revision>21</cp:revision>
  <dcterms:created xsi:type="dcterms:W3CDTF">2021-03-26T14:10:07Z</dcterms:created>
  <dcterms:modified xsi:type="dcterms:W3CDTF">2022-02-23T14:04:33Z</dcterms:modified>
</cp:coreProperties>
</file>